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2" r:id="rId5"/>
    <p:sldId id="304" r:id="rId6"/>
    <p:sldId id="298" r:id="rId7"/>
    <p:sldId id="296" r:id="rId8"/>
    <p:sldId id="297" r:id="rId9"/>
    <p:sldId id="301" r:id="rId10"/>
    <p:sldId id="784" r:id="rId11"/>
    <p:sldId id="786" r:id="rId12"/>
    <p:sldId id="785" r:id="rId13"/>
    <p:sldId id="29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glio Chiara" initials="NC" lastIdx="0" clrIdx="0">
    <p:extLst>
      <p:ext uri="{19B8F6BF-5375-455C-9EA6-DF929625EA0E}">
        <p15:presenceInfo xmlns:p15="http://schemas.microsoft.com/office/powerpoint/2012/main" userId="S-1-5-21-1409082233-484763869-839522115-45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003773"/>
    <a:srgbClr val="00C459"/>
    <a:srgbClr val="1E5082"/>
    <a:srgbClr val="F3E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20" d="100"/>
          <a:sy n="120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36A77-4190-44E3-8218-F1C0C34C17EA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3EFD61C6-D6DE-4EFD-BC2C-6497FA6E6B6D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DIETA LIQUIDA:</a:t>
          </a:r>
        </a:p>
        <a:p>
          <a:r>
            <a:rPr lang="it-IT" sz="1600" dirty="0">
              <a:cs typeface="Times New Roman" panose="02020603050405020304" pitchFamily="18" charset="0"/>
            </a:rPr>
            <a:t>Tolleranza individuale </a:t>
          </a:r>
        </a:p>
        <a:p>
          <a:pPr>
            <a:buFont typeface="Arial" panose="020B0604020202020204" pitchFamily="34" charset="0"/>
            <a:buChar char="•"/>
          </a:pPr>
          <a:r>
            <a:rPr lang="it-IT" sz="1600" dirty="0">
              <a:cs typeface="Times New Roman" panose="02020603050405020304" pitchFamily="18" charset="0"/>
            </a:rPr>
            <a:t>Quantità- timing pasti -frequenze.</a:t>
          </a:r>
        </a:p>
        <a:p>
          <a:pPr>
            <a:buFont typeface="Arial" panose="020B0604020202020204" pitchFamily="34" charset="0"/>
            <a:buChar char="•"/>
          </a:pPr>
          <a:r>
            <a:rPr lang="it-IT" sz="1600" dirty="0">
              <a:cs typeface="Times New Roman" panose="02020603050405020304" pitchFamily="18" charset="0"/>
            </a:rPr>
            <a:t>Modalità assunzione- preparazione alimenti</a:t>
          </a:r>
          <a:endParaRPr lang="it-IT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it-IT" sz="1600" dirty="0"/>
        </a:p>
      </dgm:t>
    </dgm:pt>
    <dgm:pt modelId="{1056D942-F62A-4AC5-9E53-0EDD11D59E5D}" type="sibTrans" cxnId="{F29D070C-D325-45B9-9786-7CB52A03101B}">
      <dgm:prSet/>
      <dgm:spPr/>
      <dgm:t>
        <a:bodyPr/>
        <a:lstStyle/>
        <a:p>
          <a:endParaRPr lang="it-IT"/>
        </a:p>
      </dgm:t>
    </dgm:pt>
    <dgm:pt modelId="{5A9217C6-9C26-4482-AC74-7B03D4A55120}" type="parTrans" cxnId="{F29D070C-D325-45B9-9786-7CB52A03101B}">
      <dgm:prSet/>
      <dgm:spPr/>
      <dgm:t>
        <a:bodyPr/>
        <a:lstStyle/>
        <a:p>
          <a:endParaRPr lang="it-IT"/>
        </a:p>
      </dgm:t>
    </dgm:pt>
    <dgm:pt modelId="{68575B63-3D69-4D84-934E-58B82C34E8F8}">
      <dgm:prSet phldrT="[Testo]" custT="1"/>
      <dgm:spPr/>
      <dgm:t>
        <a:bodyPr/>
        <a:lstStyle/>
        <a:p>
          <a:endParaRPr lang="it-IT" sz="19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ambria" panose="0204050305040603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1DEA897-762E-4D02-89D7-CE34F036B113}" type="sibTrans" cxnId="{24960208-FAD0-4D45-AF6D-193A91B64EBB}">
      <dgm:prSet/>
      <dgm:spPr/>
      <dgm:t>
        <a:bodyPr/>
        <a:lstStyle/>
        <a:p>
          <a:endParaRPr lang="it-IT"/>
        </a:p>
      </dgm:t>
    </dgm:pt>
    <dgm:pt modelId="{0A433935-B04A-4873-A10B-6D367E2B0EB9}" type="parTrans" cxnId="{24960208-FAD0-4D45-AF6D-193A91B64EBB}">
      <dgm:prSet/>
      <dgm:spPr/>
      <dgm:t>
        <a:bodyPr/>
        <a:lstStyle/>
        <a:p>
          <a:endParaRPr lang="it-IT"/>
        </a:p>
      </dgm:t>
    </dgm:pt>
    <dgm:pt modelId="{61A1C4DD-8CFE-4857-918B-5954A61CCAC0}">
      <dgm:prSet/>
      <dgm:spPr/>
      <dgm:t>
        <a:bodyPr/>
        <a:lstStyle/>
        <a:p>
          <a:endParaRPr lang="it-IT"/>
        </a:p>
      </dgm:t>
    </dgm:pt>
    <dgm:pt modelId="{6A675874-8D25-4823-A27B-66F935FCD9B1}" type="parTrans" cxnId="{9E4D1CD7-8193-4989-95AB-0B4F90431A8F}">
      <dgm:prSet/>
      <dgm:spPr/>
      <dgm:t>
        <a:bodyPr/>
        <a:lstStyle/>
        <a:p>
          <a:endParaRPr lang="it-IT"/>
        </a:p>
      </dgm:t>
    </dgm:pt>
    <dgm:pt modelId="{8E0ECE1F-6B7B-4944-8E94-11698EA9A804}" type="sibTrans" cxnId="{9E4D1CD7-8193-4989-95AB-0B4F90431A8F}">
      <dgm:prSet/>
      <dgm:spPr/>
      <dgm:t>
        <a:bodyPr/>
        <a:lstStyle/>
        <a:p>
          <a:endParaRPr lang="it-IT"/>
        </a:p>
      </dgm:t>
    </dgm:pt>
    <dgm:pt modelId="{00C8B216-E56A-43CD-BFAB-6013FFD6D332}" type="pres">
      <dgm:prSet presAssocID="{26436A77-4190-44E3-8218-F1C0C34C17EA}" presName="arrowDiagram" presStyleCnt="0">
        <dgm:presLayoutVars>
          <dgm:chMax val="5"/>
          <dgm:dir/>
          <dgm:resizeHandles val="exact"/>
        </dgm:presLayoutVars>
      </dgm:prSet>
      <dgm:spPr/>
    </dgm:pt>
    <dgm:pt modelId="{A0B9F52A-018B-4E99-A722-276A1872E5B0}" type="pres">
      <dgm:prSet presAssocID="{26436A77-4190-44E3-8218-F1C0C34C17EA}" presName="arrow" presStyleLbl="bgShp" presStyleIdx="0" presStyleCnt="1" custScaleX="90271" custScaleY="70671" custLinFactNeighborX="-29410" custLinFactNeighborY="-9799"/>
      <dgm:spPr/>
    </dgm:pt>
    <dgm:pt modelId="{0A6C3CAE-46FB-4612-A6D4-261C3D55E418}" type="pres">
      <dgm:prSet presAssocID="{26436A77-4190-44E3-8218-F1C0C34C17EA}" presName="arrowDiagram3" presStyleCnt="0"/>
      <dgm:spPr/>
    </dgm:pt>
    <dgm:pt modelId="{29D64ED2-70F7-4495-9CFD-A8E0AB8F4100}" type="pres">
      <dgm:prSet presAssocID="{3EFD61C6-D6DE-4EFD-BC2C-6497FA6E6B6D}" presName="bullet3a" presStyleLbl="node1" presStyleIdx="0" presStyleCnt="3" custLinFactX="-200000" custLinFactNeighborX="-264368" custLinFactNeighborY="-86661"/>
      <dgm:spPr/>
    </dgm:pt>
    <dgm:pt modelId="{8A10887D-AE1F-481A-B0FE-D4BEE51C3763}" type="pres">
      <dgm:prSet presAssocID="{3EFD61C6-D6DE-4EFD-BC2C-6497FA6E6B6D}" presName="textBox3a" presStyleLbl="revTx" presStyleIdx="0" presStyleCnt="3" custScaleX="111284" custLinFactNeighborX="-58682" custLinFactNeighborY="-1678">
        <dgm:presLayoutVars>
          <dgm:bulletEnabled val="1"/>
        </dgm:presLayoutVars>
      </dgm:prSet>
      <dgm:spPr/>
    </dgm:pt>
    <dgm:pt modelId="{E49D88C2-2CD5-4AA7-9217-DDE13B5E6362}" type="pres">
      <dgm:prSet presAssocID="{68575B63-3D69-4D84-934E-58B82C34E8F8}" presName="bullet3b" presStyleLbl="node1" presStyleIdx="1" presStyleCnt="3" custLinFactX="-100000" custLinFactNeighborX="-126176" custLinFactNeighborY="12725"/>
      <dgm:spPr>
        <a:solidFill>
          <a:srgbClr val="FFC000"/>
        </a:solidFill>
      </dgm:spPr>
    </dgm:pt>
    <dgm:pt modelId="{090DD7C6-255A-4CF7-AB5F-724ACDB039C2}" type="pres">
      <dgm:prSet presAssocID="{68575B63-3D69-4D84-934E-58B82C34E8F8}" presName="textBox3b" presStyleLbl="revTx" presStyleIdx="1" presStyleCnt="3">
        <dgm:presLayoutVars>
          <dgm:bulletEnabled val="1"/>
        </dgm:presLayoutVars>
      </dgm:prSet>
      <dgm:spPr/>
    </dgm:pt>
    <dgm:pt modelId="{84CA7A2F-CF3C-4B58-A50E-5627BB940B40}" type="pres">
      <dgm:prSet presAssocID="{61A1C4DD-8CFE-4857-918B-5954A61CCAC0}" presName="bullet3c" presStyleLbl="node1" presStyleIdx="2" presStyleCnt="3" custLinFactNeighborX="-71106" custLinFactNeighborY="-13061"/>
      <dgm:spPr>
        <a:solidFill>
          <a:schemeClr val="tx2">
            <a:lumMod val="75000"/>
          </a:schemeClr>
        </a:solidFill>
        <a:ln>
          <a:solidFill>
            <a:schemeClr val="accent1"/>
          </a:solidFill>
        </a:ln>
      </dgm:spPr>
    </dgm:pt>
    <dgm:pt modelId="{CAC419C0-7A76-4077-8C58-0F325992AFC3}" type="pres">
      <dgm:prSet presAssocID="{61A1C4DD-8CFE-4857-918B-5954A61CCAC0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24960208-FAD0-4D45-AF6D-193A91B64EBB}" srcId="{26436A77-4190-44E3-8218-F1C0C34C17EA}" destId="{68575B63-3D69-4D84-934E-58B82C34E8F8}" srcOrd="1" destOrd="0" parTransId="{0A433935-B04A-4873-A10B-6D367E2B0EB9}" sibTransId="{51DEA897-762E-4D02-89D7-CE34F036B113}"/>
    <dgm:cxn modelId="{F29D070C-D325-45B9-9786-7CB52A03101B}" srcId="{26436A77-4190-44E3-8218-F1C0C34C17EA}" destId="{3EFD61C6-D6DE-4EFD-BC2C-6497FA6E6B6D}" srcOrd="0" destOrd="0" parTransId="{5A9217C6-9C26-4482-AC74-7B03D4A55120}" sibTransId="{1056D942-F62A-4AC5-9E53-0EDD11D59E5D}"/>
    <dgm:cxn modelId="{09968130-0710-4DE1-BD84-38C7FCE3C247}" type="presOf" srcId="{3EFD61C6-D6DE-4EFD-BC2C-6497FA6E6B6D}" destId="{8A10887D-AE1F-481A-B0FE-D4BEE51C3763}" srcOrd="0" destOrd="0" presId="urn:microsoft.com/office/officeart/2005/8/layout/arrow2"/>
    <dgm:cxn modelId="{8BDBD065-EDBA-4CF1-AFAF-D035D74599AE}" type="presOf" srcId="{61A1C4DD-8CFE-4857-918B-5954A61CCAC0}" destId="{CAC419C0-7A76-4077-8C58-0F325992AFC3}" srcOrd="0" destOrd="0" presId="urn:microsoft.com/office/officeart/2005/8/layout/arrow2"/>
    <dgm:cxn modelId="{F93F4C8A-BCAA-4531-B131-75B1ECA28E1F}" type="presOf" srcId="{26436A77-4190-44E3-8218-F1C0C34C17EA}" destId="{00C8B216-E56A-43CD-BFAB-6013FFD6D332}" srcOrd="0" destOrd="0" presId="urn:microsoft.com/office/officeart/2005/8/layout/arrow2"/>
    <dgm:cxn modelId="{9E4D1CD7-8193-4989-95AB-0B4F90431A8F}" srcId="{26436A77-4190-44E3-8218-F1C0C34C17EA}" destId="{61A1C4DD-8CFE-4857-918B-5954A61CCAC0}" srcOrd="2" destOrd="0" parTransId="{6A675874-8D25-4823-A27B-66F935FCD9B1}" sibTransId="{8E0ECE1F-6B7B-4944-8E94-11698EA9A804}"/>
    <dgm:cxn modelId="{E18988DA-26A2-49FC-971C-825291CF94C7}" type="presOf" srcId="{68575B63-3D69-4D84-934E-58B82C34E8F8}" destId="{090DD7C6-255A-4CF7-AB5F-724ACDB039C2}" srcOrd="0" destOrd="0" presId="urn:microsoft.com/office/officeart/2005/8/layout/arrow2"/>
    <dgm:cxn modelId="{DA50BD1B-25BE-4A1E-BD6D-56CE5D712134}" type="presParOf" srcId="{00C8B216-E56A-43CD-BFAB-6013FFD6D332}" destId="{A0B9F52A-018B-4E99-A722-276A1872E5B0}" srcOrd="0" destOrd="0" presId="urn:microsoft.com/office/officeart/2005/8/layout/arrow2"/>
    <dgm:cxn modelId="{50AD0EDE-59EE-406B-BA39-E865C9FAAC3D}" type="presParOf" srcId="{00C8B216-E56A-43CD-BFAB-6013FFD6D332}" destId="{0A6C3CAE-46FB-4612-A6D4-261C3D55E418}" srcOrd="1" destOrd="0" presId="urn:microsoft.com/office/officeart/2005/8/layout/arrow2"/>
    <dgm:cxn modelId="{40BAB871-BE08-45FE-A5B3-F3D4F94BD453}" type="presParOf" srcId="{0A6C3CAE-46FB-4612-A6D4-261C3D55E418}" destId="{29D64ED2-70F7-4495-9CFD-A8E0AB8F4100}" srcOrd="0" destOrd="0" presId="urn:microsoft.com/office/officeart/2005/8/layout/arrow2"/>
    <dgm:cxn modelId="{C2FD85E2-F4DC-4598-9566-679EAF90098C}" type="presParOf" srcId="{0A6C3CAE-46FB-4612-A6D4-261C3D55E418}" destId="{8A10887D-AE1F-481A-B0FE-D4BEE51C3763}" srcOrd="1" destOrd="0" presId="urn:microsoft.com/office/officeart/2005/8/layout/arrow2"/>
    <dgm:cxn modelId="{19BD63B8-2B2C-4E6E-890A-09BB32C38189}" type="presParOf" srcId="{0A6C3CAE-46FB-4612-A6D4-261C3D55E418}" destId="{E49D88C2-2CD5-4AA7-9217-DDE13B5E6362}" srcOrd="2" destOrd="0" presId="urn:microsoft.com/office/officeart/2005/8/layout/arrow2"/>
    <dgm:cxn modelId="{9B2C7065-B4CD-4F21-A257-078EAE8D2EEF}" type="presParOf" srcId="{0A6C3CAE-46FB-4612-A6D4-261C3D55E418}" destId="{090DD7C6-255A-4CF7-AB5F-724ACDB039C2}" srcOrd="3" destOrd="0" presId="urn:microsoft.com/office/officeart/2005/8/layout/arrow2"/>
    <dgm:cxn modelId="{CE829DDE-2569-492A-BA7D-5F33B47078A8}" type="presParOf" srcId="{0A6C3CAE-46FB-4612-A6D4-261C3D55E418}" destId="{84CA7A2F-CF3C-4B58-A50E-5627BB940B40}" srcOrd="4" destOrd="0" presId="urn:microsoft.com/office/officeart/2005/8/layout/arrow2"/>
    <dgm:cxn modelId="{A0632B32-1FB8-41A0-8EC6-E595CF876AAC}" type="presParOf" srcId="{0A6C3CAE-46FB-4612-A6D4-261C3D55E418}" destId="{CAC419C0-7A76-4077-8C58-0F325992AFC3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9F52A-018B-4E99-A722-276A1872E5B0}">
      <dsp:nvSpPr>
        <dsp:cNvPr id="0" name=""/>
        <dsp:cNvSpPr/>
      </dsp:nvSpPr>
      <dsp:spPr>
        <a:xfrm>
          <a:off x="0" y="0"/>
          <a:ext cx="7813411" cy="382308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64ED2-70F7-4495-9CFD-A8E0AB8F4100}">
      <dsp:nvSpPr>
        <dsp:cNvPr id="0" name=""/>
        <dsp:cNvSpPr/>
      </dsp:nvSpPr>
      <dsp:spPr>
        <a:xfrm>
          <a:off x="460855" y="3142092"/>
          <a:ext cx="225043" cy="225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0887D-AE1F-481A-B0FE-D4BEE51C3763}">
      <dsp:nvSpPr>
        <dsp:cNvPr id="0" name=""/>
        <dsp:cNvSpPr/>
      </dsp:nvSpPr>
      <dsp:spPr>
        <a:xfrm>
          <a:off x="321162" y="3423404"/>
          <a:ext cx="2244300" cy="156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4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DIETA LIQUIDA: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cs typeface="Times New Roman" panose="02020603050405020304" pitchFamily="18" charset="0"/>
            </a:rPr>
            <a:t>Tolleranza individuale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kern="1200" dirty="0">
              <a:cs typeface="Times New Roman" panose="02020603050405020304" pitchFamily="18" charset="0"/>
            </a:rPr>
            <a:t>Quantità- timing pasti -frequenze.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kern="1200" dirty="0">
              <a:cs typeface="Times New Roman" panose="02020603050405020304" pitchFamily="18" charset="0"/>
            </a:rPr>
            <a:t>Modalità assunzione- preparazione alimenti</a:t>
          </a:r>
          <a:endParaRPr lang="it-IT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/>
        </a:p>
      </dsp:txBody>
      <dsp:txXfrm>
        <a:off x="321162" y="3423404"/>
        <a:ext cx="2244300" cy="1563400"/>
      </dsp:txXfrm>
    </dsp:sp>
    <dsp:sp modelId="{E49D88C2-2CD5-4AA7-9217-DDE13B5E6362}">
      <dsp:nvSpPr>
        <dsp:cNvPr id="0" name=""/>
        <dsp:cNvSpPr/>
      </dsp:nvSpPr>
      <dsp:spPr>
        <a:xfrm>
          <a:off x="2572218" y="1918529"/>
          <a:ext cx="406808" cy="406808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DD7C6-255A-4CF7-AB5F-724ACDB039C2}">
      <dsp:nvSpPr>
        <dsp:cNvPr id="0" name=""/>
        <dsp:cNvSpPr/>
      </dsp:nvSpPr>
      <dsp:spPr>
        <a:xfrm>
          <a:off x="3695726" y="2070167"/>
          <a:ext cx="2077321" cy="294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56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ambria" panose="0204050305040603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695726" y="2070167"/>
        <a:ext cx="2077321" cy="2942871"/>
      </dsp:txXfrm>
    </dsp:sp>
    <dsp:sp modelId="{84CA7A2F-CF3C-4B58-A50E-5627BB940B40}">
      <dsp:nvSpPr>
        <dsp:cNvPr id="0" name=""/>
        <dsp:cNvSpPr/>
      </dsp:nvSpPr>
      <dsp:spPr>
        <a:xfrm>
          <a:off x="5481194" y="898517"/>
          <a:ext cx="562607" cy="562607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419C0-7A76-4077-8C58-0F325992AFC3}">
      <dsp:nvSpPr>
        <dsp:cNvPr id="0" name=""/>
        <dsp:cNvSpPr/>
      </dsp:nvSpPr>
      <dsp:spPr>
        <a:xfrm>
          <a:off x="6162545" y="1253303"/>
          <a:ext cx="2077321" cy="375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114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6162545" y="1253303"/>
        <a:ext cx="2077321" cy="3759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VALUTAZIONE DELLO STATO NUTRIZIONALE, perché SPESSO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350B7-8ED1-4C24-9B08-F61B344269B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7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Fontana+L&amp;cauthor_id=37450568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pubmed.ncbi.nlm.nih.gov/37450568/#full-view-affiliation-1" TargetMode="External"/><Relationship Id="rId7" Type="http://schemas.openxmlformats.org/officeDocument/2006/relationships/hyperlink" Target="https://pubmed.ncbi.nlm.nih.gov/37450568/#full-view-affiliation-3" TargetMode="External"/><Relationship Id="rId12" Type="http://schemas.openxmlformats.org/officeDocument/2006/relationships/hyperlink" Target="https://paris-sorbonne.libguides.com/c.php?g=624886&amp;p=4498436" TargetMode="External"/><Relationship Id="rId2" Type="http://schemas.openxmlformats.org/officeDocument/2006/relationships/hyperlink" Target="https://pubmed.ncbi.nlm.nih.gov/?term=Wang+T&amp;cauthor_id=3745056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ubmed.ncbi.nlm.nih.gov/?term=Willett+WC&amp;cauthor_id=37450568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pubmed.ncbi.nlm.nih.gov/?term=Masedunskas+A&amp;cauthor_id=37450568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s://pubmed.ncbi.nlm.nih.gov/37450568/#full-view-affiliation-5" TargetMode="External"/><Relationship Id="rId4" Type="http://schemas.openxmlformats.org/officeDocument/2006/relationships/hyperlink" Target="https://pubmed.ncbi.nlm.nih.gov/37450568/#full-view-affiliation-2" TargetMode="External"/><Relationship Id="rId9" Type="http://schemas.openxmlformats.org/officeDocument/2006/relationships/hyperlink" Target="https://pubmed.ncbi.nlm.nih.gov/37450568/#full-view-affiliation-4" TargetMode="Externa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aris-sorbonne.libguides.com/c.php?g=624886&amp;p=4498436" TargetMode="External"/><Relationship Id="rId3" Type="http://schemas.openxmlformats.org/officeDocument/2006/relationships/hyperlink" Target="https://smartfood.ieo.it/nutrizione-e-salute/per-saperne-di-piu/dieta-vegetariana-e-vegana-definizione-differenze-e-benefici/#t1db38d8879f140b6bb82c4233ce5520b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smartfood.ieo.it/nutrizione-e-salute/per-saperne-di-piu/dieta-vegetariana-e-vegana-definizione-differenze-e-benefici/#tbe447aaf02c74f1ca05cb5a3434d6c1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martfood.ieo.it/nutrizione-e-salute/per-saperne-di-piu/dieta-vegetariana-e-vegana-definizione-differenze-e-benefici/#t93e5a70136314d28a2706918cc7ebf56" TargetMode="External"/><Relationship Id="rId5" Type="http://schemas.openxmlformats.org/officeDocument/2006/relationships/hyperlink" Target="https://smartfood.ieo.it/nutrizione-e-salute/per-saperne-di-piu/dieta-vegetariana-e-vegana-definizione-differenze-e-benefici/#tabafaf52f1cb47b09b74a18f439b559d" TargetMode="External"/><Relationship Id="rId4" Type="http://schemas.openxmlformats.org/officeDocument/2006/relationships/hyperlink" Target="https://smartfood.ieo.it/nutrizione-e-salute/per-saperne-di-piu/dieta-vegetariana-e-vegana-definizione-differenze-e-benefici/#ta6b5584dc498475ca3ffa0a0bb128ca2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4200" y="1"/>
            <a:ext cx="6307667" cy="2971800"/>
          </a:xfrm>
        </p:spPr>
        <p:txBody>
          <a:bodyPr>
            <a:normAutofit/>
          </a:bodyPr>
          <a:lstStyle/>
          <a:p>
            <a:r>
              <a:rPr lang="it-IT" sz="4000" b="0" dirty="0">
                <a:cs typeface="Times New Roman" panose="02020603050405020304" pitchFamily="18" charset="0"/>
              </a:rPr>
              <a:t>DIETE VEGETARIANE E VEGANE DOPO CHIRURGIA: RISCHIO NUTRIZIONALE</a:t>
            </a:r>
            <a:endParaRPr lang="it-IT" sz="4000" dirty="0">
              <a:cs typeface="Times New Roman" panose="02020603050405020304" pitchFamily="18" charset="0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1733" y="4508500"/>
            <a:ext cx="5756718" cy="1279652"/>
          </a:xfrm>
        </p:spPr>
        <p:txBody>
          <a:bodyPr>
            <a:normAutofit fontScale="55000" lnSpcReduction="20000"/>
          </a:bodyPr>
          <a:lstStyle/>
          <a:p>
            <a:r>
              <a:rPr lang="it-IT" sz="2800" b="1" dirty="0">
                <a:solidFill>
                  <a:srgbClr val="FFC000"/>
                </a:solidFill>
                <a:cs typeface="Times New Roman" panose="02020603050405020304" pitchFamily="18" charset="0"/>
              </a:rPr>
              <a:t>DOTT.SSA CHIARA NUGLIO</a:t>
            </a:r>
          </a:p>
          <a:p>
            <a:r>
              <a:rPr lang="it-IT" sz="2800" b="1" dirty="0">
                <a:solidFill>
                  <a:srgbClr val="FFC000"/>
                </a:solidFill>
                <a:cs typeface="Times New Roman" panose="02020603050405020304" pitchFamily="18" charset="0"/>
              </a:rPr>
              <a:t>Dietista </a:t>
            </a:r>
            <a:r>
              <a:rPr lang="it-IT" sz="2800" b="1" dirty="0" err="1">
                <a:solidFill>
                  <a:srgbClr val="FFC000"/>
                </a:solidFill>
                <a:cs typeface="Times New Roman" panose="02020603050405020304" pitchFamily="18" charset="0"/>
              </a:rPr>
              <a:t>uos</a:t>
            </a:r>
            <a:r>
              <a:rPr lang="it-IT" sz="2800" b="1" dirty="0">
                <a:solidFill>
                  <a:srgbClr val="FFC000"/>
                </a:solidFill>
                <a:cs typeface="Times New Roman" panose="02020603050405020304" pitchFamily="18" charset="0"/>
              </a:rPr>
              <a:t> NUTRIZIONE CLINICA </a:t>
            </a:r>
          </a:p>
          <a:p>
            <a:r>
              <a:rPr lang="it-IT" sz="2800" b="1" dirty="0">
                <a:solidFill>
                  <a:srgbClr val="FFC000"/>
                </a:solidFill>
                <a:cs typeface="Times New Roman" panose="02020603050405020304" pitchFamily="18" charset="0"/>
              </a:rPr>
              <a:t>FONDAZIONE POLICLINICO universitario CAMPUS BIO-MEDICO DI ROMA 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41168-A4AF-4663-8927-7F2D4952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365760"/>
            <a:ext cx="10002741" cy="469127"/>
          </a:xfrm>
        </p:spPr>
        <p:txBody>
          <a:bodyPr/>
          <a:lstStyle/>
          <a:p>
            <a:r>
              <a:rPr lang="it-IT" sz="2400" cap="all" spc="200" dirty="0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Diete vegetariane e vegane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248E01-4DAF-4C47-90F9-7E0B219E2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0" b="194"/>
          <a:stretch/>
        </p:blipFill>
        <p:spPr>
          <a:xfrm>
            <a:off x="1890463" y="1710898"/>
            <a:ext cx="6431693" cy="398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18F4BDE-3717-4178-B010-69ABEA8B33F2}"/>
              </a:ext>
            </a:extLst>
          </p:cNvPr>
          <p:cNvSpPr/>
          <p:nvPr/>
        </p:nvSpPr>
        <p:spPr>
          <a:xfrm>
            <a:off x="9175805" y="3753015"/>
            <a:ext cx="2421401" cy="2496710"/>
          </a:xfrm>
          <a:prstGeom prst="roundRect">
            <a:avLst>
              <a:gd name="adj" fmla="val 68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ACB4527-DFED-4BF8-A932-72CD0DFDF0E5}"/>
              </a:ext>
            </a:extLst>
          </p:cNvPr>
          <p:cNvSpPr/>
          <p:nvPr/>
        </p:nvSpPr>
        <p:spPr>
          <a:xfrm>
            <a:off x="9353384" y="3986098"/>
            <a:ext cx="2748501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252525"/>
                </a:solidFill>
                <a:latin typeface="Nunito Sans"/>
              </a:rPr>
              <a:t>Ambientali 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252525"/>
                </a:solidFill>
                <a:latin typeface="Nunito Sans"/>
              </a:rPr>
              <a:t>Etiche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252525"/>
                </a:solidFill>
                <a:latin typeface="Nunito Sans"/>
              </a:rPr>
              <a:t>Religiose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252525"/>
                </a:solidFill>
                <a:latin typeface="Nunito Sans"/>
              </a:rPr>
              <a:t>Salutistiche</a:t>
            </a:r>
          </a:p>
        </p:txBody>
      </p:sp>
      <p:pic>
        <p:nvPicPr>
          <p:cNvPr id="6" name="Picture 8" descr="Veganismo - Wikipedia">
            <a:extLst>
              <a:ext uri="{FF2B5EF4-FFF2-40B4-BE49-F238E27FC236}">
                <a16:creationId xmlns:a16="http://schemas.microsoft.com/office/drawing/2014/main" id="{799E4BD7-45BC-4470-B4D1-E33072F1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64" y="754694"/>
            <a:ext cx="1739145" cy="2136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B3F880E-EE14-4F40-B4A9-73343192D524}"/>
              </a:ext>
            </a:extLst>
          </p:cNvPr>
          <p:cNvSpPr/>
          <p:nvPr/>
        </p:nvSpPr>
        <p:spPr>
          <a:xfrm>
            <a:off x="9279172" y="3137377"/>
            <a:ext cx="1859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cap="all" spc="200" dirty="0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Motivazioni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235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160B49-F439-43BB-B28A-D68402AB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08" y="254156"/>
            <a:ext cx="6510688" cy="829991"/>
          </a:xfrm>
        </p:spPr>
        <p:txBody>
          <a:bodyPr>
            <a:normAutofit/>
          </a:bodyPr>
          <a:lstStyle/>
          <a:p>
            <a:r>
              <a:rPr lang="it-IT" sz="3200" cap="all" spc="200" dirty="0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Teoria vs realtà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FDDD0E-E08E-4D40-8F0B-2F1E0BC8CD56}"/>
              </a:ext>
            </a:extLst>
          </p:cNvPr>
          <p:cNvSpPr txBox="1"/>
          <p:nvPr/>
        </p:nvSpPr>
        <p:spPr>
          <a:xfrm>
            <a:off x="8754386" y="6432837"/>
            <a:ext cx="48105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800" b="1" dirty="0" err="1"/>
              <a:t>Vegetarian</a:t>
            </a:r>
            <a:r>
              <a:rPr lang="it-IT" altLang="it-IT" sz="800" b="1" dirty="0"/>
              <a:t> and vegan </a:t>
            </a:r>
            <a:r>
              <a:rPr lang="it-IT" altLang="it-IT" sz="800" b="1" dirty="0" err="1"/>
              <a:t>diets</a:t>
            </a:r>
            <a:r>
              <a:rPr lang="it-IT" altLang="it-IT" sz="800" b="1" dirty="0"/>
              <a:t>: benefits and </a:t>
            </a:r>
            <a:r>
              <a:rPr lang="it-IT" altLang="it-IT" sz="800" b="1" dirty="0" err="1"/>
              <a:t>drawbacks</a:t>
            </a:r>
            <a:endParaRPr lang="it-IT" altLang="it-IT" sz="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800" dirty="0" err="1">
                <a:solidFill>
                  <a:srgbClr val="0071BC"/>
                </a:solidFill>
                <a:hlinkClick r:id="rId2"/>
              </a:rPr>
              <a:t>Tian</a:t>
            </a:r>
            <a:r>
              <a:rPr lang="it-IT" altLang="it-IT" sz="800" dirty="0">
                <a:solidFill>
                  <a:srgbClr val="0071BC"/>
                </a:solidFill>
                <a:hlinkClick r:id="rId2"/>
              </a:rPr>
              <a:t> </a:t>
            </a:r>
            <a:r>
              <a:rPr lang="it-IT" altLang="it-IT" sz="800" dirty="0" err="1">
                <a:solidFill>
                  <a:srgbClr val="0071BC"/>
                </a:solidFill>
                <a:hlinkClick r:id="rId2"/>
              </a:rPr>
              <a:t>Wang</a:t>
            </a:r>
            <a:r>
              <a:rPr lang="it-IT" altLang="it-IT" sz="800" baseline="30000" dirty="0">
                <a:solidFill>
                  <a:srgbClr val="5B616B"/>
                </a:solidFill>
              </a:rPr>
              <a:t> </a:t>
            </a:r>
            <a:r>
              <a:rPr lang="it-IT" altLang="it-IT" sz="800" baseline="30000" dirty="0">
                <a:solidFill>
                  <a:srgbClr val="323A45"/>
                </a:solidFill>
                <a:hlinkClick r:id="rId3" tooltip="Charles Perkins Center, University of Sydney, Sydney, NSW, Australia."/>
              </a:rPr>
              <a:t>1</a:t>
            </a:r>
            <a:r>
              <a:rPr lang="it-IT" altLang="it-IT" sz="800" baseline="30000" dirty="0">
                <a:solidFill>
                  <a:srgbClr val="5B616B"/>
                </a:solidFill>
              </a:rPr>
              <a:t> </a:t>
            </a:r>
            <a:r>
              <a:rPr lang="it-IT" altLang="it-IT" sz="800" baseline="30000" dirty="0">
                <a:solidFill>
                  <a:srgbClr val="323A45"/>
                </a:solidFill>
                <a:hlinkClick r:id="rId4" tooltip="Faculty of Medicine and Health, University of Sydney, Sydney, NSW, Australia."/>
              </a:rPr>
              <a:t>2</a:t>
            </a:r>
            <a:r>
              <a:rPr lang="it-IT" altLang="it-IT" sz="800" dirty="0">
                <a:solidFill>
                  <a:srgbClr val="5B616B"/>
                </a:solidFill>
              </a:rPr>
              <a:t>, </a:t>
            </a:r>
            <a:r>
              <a:rPr lang="it-IT" altLang="it-IT" sz="800" dirty="0" err="1">
                <a:solidFill>
                  <a:srgbClr val="0071BC"/>
                </a:solidFill>
                <a:hlinkClick r:id="rId5"/>
              </a:rPr>
              <a:t>Andrius</a:t>
            </a:r>
            <a:r>
              <a:rPr lang="it-IT" altLang="it-IT" sz="800" dirty="0">
                <a:solidFill>
                  <a:srgbClr val="0071BC"/>
                </a:solidFill>
                <a:hlinkClick r:id="rId5"/>
              </a:rPr>
              <a:t> </a:t>
            </a:r>
            <a:r>
              <a:rPr lang="it-IT" altLang="it-IT" sz="800" dirty="0" err="1">
                <a:solidFill>
                  <a:srgbClr val="0071BC"/>
                </a:solidFill>
                <a:hlinkClick r:id="rId5"/>
              </a:rPr>
              <a:t>Masedunskas</a:t>
            </a:r>
            <a:r>
              <a:rPr lang="it-IT" altLang="it-IT" sz="800" baseline="30000" dirty="0">
                <a:solidFill>
                  <a:srgbClr val="5B616B"/>
                </a:solidFill>
              </a:rPr>
              <a:t> </a:t>
            </a:r>
            <a:r>
              <a:rPr lang="it-IT" altLang="it-IT" sz="800" baseline="30000" dirty="0">
                <a:solidFill>
                  <a:srgbClr val="323A45"/>
                </a:solidFill>
                <a:hlinkClick r:id="rId3" tooltip="Charles Perkins Center, University of Sydney, Sydney, NSW, Australia."/>
              </a:rPr>
              <a:t>1</a:t>
            </a:r>
            <a:r>
              <a:rPr lang="it-IT" altLang="it-IT" sz="800" baseline="30000" dirty="0">
                <a:solidFill>
                  <a:srgbClr val="5B616B"/>
                </a:solidFill>
              </a:rPr>
              <a:t> </a:t>
            </a:r>
            <a:r>
              <a:rPr lang="it-IT" altLang="it-IT" sz="800" baseline="30000" dirty="0">
                <a:solidFill>
                  <a:srgbClr val="323A45"/>
                </a:solidFill>
                <a:hlinkClick r:id="rId4" tooltip="Faculty of Medicine and Health, University of Sydney, Sydney, NSW, Australia."/>
              </a:rPr>
              <a:t>2</a:t>
            </a:r>
            <a:r>
              <a:rPr lang="it-IT" altLang="it-IT" sz="800" dirty="0">
                <a:solidFill>
                  <a:srgbClr val="5B616B"/>
                </a:solidFill>
              </a:rPr>
              <a:t>, </a:t>
            </a:r>
            <a:r>
              <a:rPr lang="it-IT" altLang="it-IT" sz="800" dirty="0">
                <a:solidFill>
                  <a:srgbClr val="0071BC"/>
                </a:solidFill>
                <a:hlinkClick r:id="rId6"/>
              </a:rPr>
              <a:t>Walter C </a:t>
            </a:r>
            <a:r>
              <a:rPr lang="it-IT" altLang="it-IT" sz="800" dirty="0" err="1">
                <a:solidFill>
                  <a:srgbClr val="0071BC"/>
                </a:solidFill>
                <a:hlinkClick r:id="rId6"/>
              </a:rPr>
              <a:t>Willett</a:t>
            </a:r>
            <a:r>
              <a:rPr lang="it-IT" altLang="it-IT" sz="800" baseline="30000" dirty="0">
                <a:solidFill>
                  <a:srgbClr val="5B616B"/>
                </a:solidFill>
              </a:rPr>
              <a:t> </a:t>
            </a:r>
            <a:r>
              <a:rPr lang="it-IT" altLang="it-IT" sz="800" baseline="30000" dirty="0">
                <a:solidFill>
                  <a:srgbClr val="323A45"/>
                </a:solidFill>
                <a:hlinkClick r:id="rId7" tooltip="Department of Epidemiology, Harvard T. H. Chan School of Public Health, Boston, MA, USA."/>
              </a:rPr>
              <a:t>3</a:t>
            </a:r>
            <a:r>
              <a:rPr lang="it-IT" altLang="it-IT" sz="800" dirty="0">
                <a:solidFill>
                  <a:srgbClr val="5B616B"/>
                </a:solidFill>
              </a:rPr>
              <a:t>, </a:t>
            </a:r>
            <a:r>
              <a:rPr lang="it-IT" altLang="it-IT" sz="800" dirty="0">
                <a:solidFill>
                  <a:srgbClr val="0071BC"/>
                </a:solidFill>
                <a:hlinkClick r:id="rId8"/>
              </a:rPr>
              <a:t>Luigi Fontana</a:t>
            </a:r>
            <a:r>
              <a:rPr lang="it-IT" altLang="it-IT" sz="800" baseline="30000" dirty="0">
                <a:solidFill>
                  <a:srgbClr val="5B616B"/>
                </a:solidFill>
              </a:rPr>
              <a:t> </a:t>
            </a:r>
            <a:r>
              <a:rPr lang="it-IT" altLang="it-IT" sz="800" baseline="30000" dirty="0">
                <a:solidFill>
                  <a:srgbClr val="323A45"/>
                </a:solidFill>
                <a:hlinkClick r:id="rId3" tooltip="Charles Perkins Center, University of Sydney, Sydney, NSW, Australia."/>
              </a:rPr>
              <a:t>1</a:t>
            </a:r>
            <a:r>
              <a:rPr lang="it-IT" altLang="it-IT" sz="800" baseline="30000" dirty="0">
                <a:solidFill>
                  <a:srgbClr val="5B616B"/>
                </a:solidFill>
              </a:rPr>
              <a:t> </a:t>
            </a:r>
            <a:r>
              <a:rPr lang="it-IT" altLang="it-IT" sz="800" baseline="30000" dirty="0">
                <a:solidFill>
                  <a:srgbClr val="323A45"/>
                </a:solidFill>
                <a:hlinkClick r:id="rId4" tooltip="Faculty of Medicine and Health, University of Sydney, Sydney, NSW, Australia."/>
              </a:rPr>
              <a:t>2</a:t>
            </a:r>
            <a:r>
              <a:rPr lang="it-IT" altLang="it-IT" sz="800" baseline="30000" dirty="0">
                <a:solidFill>
                  <a:srgbClr val="5B616B"/>
                </a:solidFill>
              </a:rPr>
              <a:t> </a:t>
            </a:r>
            <a:r>
              <a:rPr lang="it-IT" altLang="it-IT" sz="800" baseline="30000" dirty="0">
                <a:solidFill>
                  <a:srgbClr val="323A45"/>
                </a:solidFill>
                <a:hlinkClick r:id="rId9" tooltip="Department of Endocrinology, Royal Prince Alfred Hospital, Sydney, NSW, Australia."/>
              </a:rPr>
              <a:t>4</a:t>
            </a:r>
            <a:r>
              <a:rPr lang="it-IT" altLang="it-IT" sz="800" baseline="30000" dirty="0">
                <a:solidFill>
                  <a:srgbClr val="5B616B"/>
                </a:solidFill>
              </a:rPr>
              <a:t> </a:t>
            </a:r>
            <a:r>
              <a:rPr lang="it-IT" altLang="it-IT" sz="800" baseline="30000" dirty="0">
                <a:solidFill>
                  <a:srgbClr val="323A45"/>
                </a:solidFill>
                <a:highlight>
                  <a:srgbClr val="FFFF00"/>
                </a:highlight>
                <a:hlinkClick r:id="rId10" tooltip="Department of Clinical and Experimental Sciences, Brescia University, Brescia, Lombardy, Italy."/>
              </a:rPr>
              <a:t>5</a:t>
            </a:r>
            <a:endParaRPr lang="it-IT" altLang="it-IT" sz="800" dirty="0">
              <a:highlight>
                <a:srgbClr val="FFFF00"/>
              </a:highlight>
            </a:endParaRP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F15AFC0-5F33-42FB-AA09-086FB6D7B8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7706" y="81126"/>
            <a:ext cx="962110" cy="829992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B8C28ABE-BC28-428C-A98C-B75A7E0A3F58}"/>
              </a:ext>
            </a:extLst>
          </p:cNvPr>
          <p:cNvGrpSpPr/>
          <p:nvPr/>
        </p:nvGrpSpPr>
        <p:grpSpPr>
          <a:xfrm>
            <a:off x="6247561" y="1595678"/>
            <a:ext cx="4104948" cy="5144935"/>
            <a:chOff x="6584491" y="1595678"/>
            <a:chExt cx="4104948" cy="5144935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7B0508B7-E431-4C79-921A-ACCE33FE4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9812" t="27479" r="30674" b="26609"/>
            <a:stretch/>
          </p:blipFill>
          <p:spPr>
            <a:xfrm>
              <a:off x="7919020" y="1595678"/>
              <a:ext cx="2770419" cy="3666644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244A31B-82FD-4F10-B6B0-9FAEC7994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2615" t="5206" r="1495" b="3046"/>
            <a:stretch/>
          </p:blipFill>
          <p:spPr>
            <a:xfrm>
              <a:off x="6584491" y="5374566"/>
              <a:ext cx="2169895" cy="1366047"/>
            </a:xfrm>
            <a:prstGeom prst="rect">
              <a:avLst/>
            </a:prstGeom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48DDB612-B29E-44E8-9763-396BA8935434}"/>
              </a:ext>
            </a:extLst>
          </p:cNvPr>
          <p:cNvGrpSpPr/>
          <p:nvPr/>
        </p:nvGrpSpPr>
        <p:grpSpPr>
          <a:xfrm>
            <a:off x="1371600" y="1405278"/>
            <a:ext cx="5989880" cy="4047511"/>
            <a:chOff x="1371600" y="1405278"/>
            <a:chExt cx="5989880" cy="4047511"/>
          </a:xfrm>
        </p:grpSpPr>
        <p:pic>
          <p:nvPicPr>
            <p:cNvPr id="4" name="Picture 4" descr="Le Piramidi alimentari etniche (+ vegetariana-vegana) - amaperbene.it">
              <a:extLst>
                <a:ext uri="{FF2B5EF4-FFF2-40B4-BE49-F238E27FC236}">
                  <a16:creationId xmlns:a16="http://schemas.microsoft.com/office/drawing/2014/main" id="{E874E1A6-12F9-4CFA-A672-A044FC5E9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405278"/>
              <a:ext cx="3119955" cy="404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2DDFEDA9-B291-4C74-B517-FB27203FA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9869" t="27479" r="50508" b="26609"/>
            <a:stretch/>
          </p:blipFill>
          <p:spPr>
            <a:xfrm>
              <a:off x="4575531" y="1595678"/>
              <a:ext cx="2785949" cy="366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3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60A4C-19F7-43E1-9424-311F93BC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5" y="142653"/>
            <a:ext cx="4496463" cy="934278"/>
          </a:xfrm>
        </p:spPr>
        <p:txBody>
          <a:bodyPr>
            <a:normAutofit/>
          </a:bodyPr>
          <a:lstStyle/>
          <a:p>
            <a:r>
              <a:rPr lang="it-IT" sz="3200" cap="all" spc="200" dirty="0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Possibili carenze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779591A-CFDF-467C-ADDB-48110CD9A5FA}"/>
              </a:ext>
            </a:extLst>
          </p:cNvPr>
          <p:cNvGrpSpPr/>
          <p:nvPr/>
        </p:nvGrpSpPr>
        <p:grpSpPr>
          <a:xfrm>
            <a:off x="1210277" y="2043043"/>
            <a:ext cx="5643560" cy="4385235"/>
            <a:chOff x="304015" y="2098585"/>
            <a:chExt cx="5643560" cy="4385235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54617962-2F48-4C9E-AB98-01B7477ED53D}"/>
                </a:ext>
              </a:extLst>
            </p:cNvPr>
            <p:cNvSpPr/>
            <p:nvPr/>
          </p:nvSpPr>
          <p:spPr>
            <a:xfrm>
              <a:off x="791534" y="2334674"/>
              <a:ext cx="5156041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2400" u="sng" dirty="0"/>
                <a:t>Proteica </a:t>
              </a:r>
            </a:p>
            <a:p>
              <a:pPr>
                <a:lnSpc>
                  <a:spcPct val="150000"/>
                </a:lnSpc>
              </a:pPr>
              <a:r>
                <a:rPr lang="it-IT" sz="2400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Grassi e acidi grassi omega-3</a:t>
              </a:r>
              <a:endParaRPr lang="it-IT" sz="2400" dirty="0"/>
            </a:p>
            <a:p>
              <a:pPr>
                <a:lnSpc>
                  <a:spcPct val="150000"/>
                </a:lnSpc>
              </a:pPr>
              <a:r>
                <a:rPr lang="it-IT" sz="2400" dirty="0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Vitamina B12</a:t>
              </a:r>
              <a:endParaRPr lang="it-IT" sz="2400" dirty="0"/>
            </a:p>
            <a:p>
              <a:pPr>
                <a:lnSpc>
                  <a:spcPct val="150000"/>
                </a:lnSpc>
              </a:pPr>
              <a:r>
                <a:rPr lang="it-IT" sz="2400" u="sng" dirty="0"/>
                <a:t>Vitamina D </a:t>
              </a:r>
            </a:p>
            <a:p>
              <a:pPr>
                <a:lnSpc>
                  <a:spcPct val="150000"/>
                </a:lnSpc>
              </a:pPr>
              <a:r>
                <a:rPr lang="it-IT" sz="2400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Calcio</a:t>
              </a:r>
              <a:endParaRPr lang="it-IT" sz="2400" dirty="0"/>
            </a:p>
            <a:p>
              <a:pPr>
                <a:lnSpc>
                  <a:spcPct val="150000"/>
                </a:lnSpc>
              </a:pPr>
              <a:r>
                <a:rPr lang="it-IT" sz="2400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Ferro</a:t>
              </a:r>
              <a:endParaRPr lang="it-IT" sz="2400" dirty="0"/>
            </a:p>
            <a:p>
              <a:pPr>
                <a:lnSpc>
                  <a:spcPct val="150000"/>
                </a:lnSpc>
              </a:pPr>
              <a:r>
                <a:rPr lang="it-IT" sz="2400" dirty="0"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Zinco</a:t>
              </a:r>
              <a:endParaRPr lang="it-IT" sz="2400" dirty="0"/>
            </a:p>
          </p:txBody>
        </p: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E042075E-940D-4797-907C-D10E04BB527C}"/>
                </a:ext>
              </a:extLst>
            </p:cNvPr>
            <p:cNvSpPr/>
            <p:nvPr/>
          </p:nvSpPr>
          <p:spPr>
            <a:xfrm>
              <a:off x="304015" y="2098585"/>
              <a:ext cx="5578083" cy="4385235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0F15AFC0-5F33-42FB-AA09-086FB6D7B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7706" y="81126"/>
            <a:ext cx="962110" cy="829992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09389650-5D99-4074-8761-3C7FA509A89B}"/>
              </a:ext>
            </a:extLst>
          </p:cNvPr>
          <p:cNvGrpSpPr/>
          <p:nvPr/>
        </p:nvGrpSpPr>
        <p:grpSpPr>
          <a:xfrm>
            <a:off x="8197282" y="832509"/>
            <a:ext cx="3608188" cy="2049449"/>
            <a:chOff x="7665437" y="1047114"/>
            <a:chExt cx="3608188" cy="2049449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0FB850CD-272C-4849-BB5B-77174154767E}"/>
                </a:ext>
              </a:extLst>
            </p:cNvPr>
            <p:cNvSpPr/>
            <p:nvPr/>
          </p:nvSpPr>
          <p:spPr>
            <a:xfrm>
              <a:off x="7665437" y="1047114"/>
              <a:ext cx="3608188" cy="2049449"/>
            </a:xfrm>
            <a:prstGeom prst="ellipse">
              <a:avLst/>
            </a:prstGeom>
            <a:noFill/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2A19254-94CD-464F-A95A-EFD51B01C704}"/>
                </a:ext>
              </a:extLst>
            </p:cNvPr>
            <p:cNvSpPr txBox="1"/>
            <p:nvPr/>
          </p:nvSpPr>
          <p:spPr>
            <a:xfrm>
              <a:off x="8319335" y="1519727"/>
              <a:ext cx="26574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     </a:t>
              </a:r>
              <a:r>
                <a:rPr lang="it-IT" sz="2000" b="1" dirty="0">
                  <a:solidFill>
                    <a:srgbClr val="E98B0D"/>
                  </a:solidFill>
                </a:rPr>
                <a:t>vegetariani-vegani</a:t>
              </a:r>
            </a:p>
            <a:p>
              <a:r>
                <a:rPr lang="it-IT" sz="2000" b="1" dirty="0">
                  <a:solidFill>
                    <a:srgbClr val="E98B0D"/>
                  </a:solidFill>
                </a:rPr>
                <a:t>	vs</a:t>
              </a:r>
            </a:p>
            <a:p>
              <a:r>
                <a:rPr lang="it-IT" sz="2000" b="1" dirty="0">
                  <a:solidFill>
                    <a:srgbClr val="E98B0D"/>
                  </a:solidFill>
                </a:rPr>
                <a:t>            onnivori</a:t>
              </a:r>
            </a:p>
            <a:p>
              <a:r>
                <a:rPr lang="it-IT" b="1" dirty="0">
                  <a:solidFill>
                    <a:srgbClr val="E98B0D"/>
                  </a:solidFill>
                </a:rPr>
                <a:t>	</a:t>
              </a:r>
            </a:p>
          </p:txBody>
        </p:sp>
      </p:grpSp>
      <p:pic>
        <p:nvPicPr>
          <p:cNvPr id="1026" name="Picture 2" descr="2.600+ Ripensamento Foto stock, immagini e fotografie royalty-free - iStock">
            <a:extLst>
              <a:ext uri="{FF2B5EF4-FFF2-40B4-BE49-F238E27FC236}">
                <a16:creationId xmlns:a16="http://schemas.microsoft.com/office/drawing/2014/main" id="{4E16018A-823C-4573-B34A-C9015794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32" y="4074026"/>
            <a:ext cx="2662388" cy="18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2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0E5D4D3-D52F-4B09-B78A-FDCF7D9534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57" y="658758"/>
            <a:ext cx="5014623" cy="141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https://media.springernature.com/lw685/springer-static/image/art%3A10.1007%2Fs11695-023-06538-x/MediaObjects/11695_2023_6538_Figa_HTML.png">
            <a:extLst>
              <a:ext uri="{FF2B5EF4-FFF2-40B4-BE49-F238E27FC236}">
                <a16:creationId xmlns:a16="http://schemas.microsoft.com/office/drawing/2014/main" id="{518C7669-3316-4289-A163-077E11C76C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2222483"/>
            <a:ext cx="6139543" cy="3824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A2145F1-07F9-4BA5-B4F4-3CA257E25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" y="2723807"/>
            <a:ext cx="4346153" cy="304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024147F-1738-464C-BA4E-602227AB98F3}"/>
              </a:ext>
            </a:extLst>
          </p:cNvPr>
          <p:cNvSpPr/>
          <p:nvPr/>
        </p:nvSpPr>
        <p:spPr>
          <a:xfrm>
            <a:off x="551339" y="3238644"/>
            <a:ext cx="4680388" cy="57849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156A051-7E99-4451-A32D-49F3ED14BBD5}"/>
              </a:ext>
            </a:extLst>
          </p:cNvPr>
          <p:cNvSpPr/>
          <p:nvPr/>
        </p:nvSpPr>
        <p:spPr>
          <a:xfrm>
            <a:off x="551340" y="4245494"/>
            <a:ext cx="4680388" cy="8030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13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9F766-B9F7-4BED-B813-69E02E72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55" y="286604"/>
            <a:ext cx="10315925" cy="674450"/>
          </a:xfrm>
        </p:spPr>
        <p:txBody>
          <a:bodyPr>
            <a:normAutofit/>
          </a:bodyPr>
          <a:lstStyle/>
          <a:p>
            <a:r>
              <a:rPr lang="it-IT" sz="3200" cap="all" spc="200" dirty="0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counselling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71A156-C93B-4BB1-B933-4291C3C0697E}"/>
              </a:ext>
            </a:extLst>
          </p:cNvPr>
          <p:cNvSpPr txBox="1"/>
          <p:nvPr/>
        </p:nvSpPr>
        <p:spPr>
          <a:xfrm>
            <a:off x="755780" y="1742320"/>
            <a:ext cx="10315924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Relazione che punta a superare una delle maggiori </a:t>
            </a:r>
            <a:r>
              <a:rPr lang="it-IT" b="1" dirty="0"/>
              <a:t>difficoltà</a:t>
            </a:r>
            <a:r>
              <a:rPr lang="it-IT" dirty="0"/>
              <a:t> che le persone riscontrano quando si trovano di fronte ad un cambiamento del </a:t>
            </a:r>
            <a:r>
              <a:rPr lang="it-IT" b="1" dirty="0"/>
              <a:t>proprio stile alimentare</a:t>
            </a:r>
            <a:r>
              <a:rPr lang="it-IT" dirty="0"/>
              <a:t>: conservare nel tempo i risultati raggiunti.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Fornire al paziente un supporto professionale e tecnico sulla qualità e quantità  e la frequenza di assunzione di alimenti da consumare al fine di migliorare l’aderenza alla </a:t>
            </a:r>
            <a:r>
              <a:rPr lang="it-IT" b="1" dirty="0"/>
              <a:t>prescrizione dietetica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93EF33-C7E1-4A72-AB4D-D5C191771BB8}"/>
              </a:ext>
            </a:extLst>
          </p:cNvPr>
          <p:cNvSpPr txBox="1"/>
          <p:nvPr/>
        </p:nvSpPr>
        <p:spPr>
          <a:xfrm>
            <a:off x="3303037" y="4655976"/>
            <a:ext cx="5393094" cy="36933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Importanza nel cambiamento nel </a:t>
            </a:r>
            <a:r>
              <a:rPr lang="it-IT" dirty="0" err="1"/>
              <a:t>pre</a:t>
            </a:r>
            <a:r>
              <a:rPr lang="it-IT" dirty="0"/>
              <a:t> e post- operatorio</a:t>
            </a:r>
          </a:p>
        </p:txBody>
      </p:sp>
    </p:spTree>
    <p:extLst>
      <p:ext uri="{BB962C8B-B14F-4D97-AF65-F5344CB8AC3E}">
        <p14:creationId xmlns:p14="http://schemas.microsoft.com/office/powerpoint/2010/main" val="97511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994072061"/>
              </p:ext>
            </p:extLst>
          </p:nvPr>
        </p:nvGraphicFramePr>
        <p:xfrm>
          <a:off x="838199" y="1233996"/>
          <a:ext cx="9468775" cy="5409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627" name="Gruppo 19"/>
          <p:cNvGrpSpPr>
            <a:grpSpLocks/>
          </p:cNvGrpSpPr>
          <p:nvPr/>
        </p:nvGrpSpPr>
        <p:grpSpPr bwMode="auto">
          <a:xfrm>
            <a:off x="3483193" y="3429000"/>
            <a:ext cx="8280401" cy="2399894"/>
            <a:chOff x="1743147" y="1190642"/>
            <a:chExt cx="7508873" cy="3378972"/>
          </a:xfrm>
        </p:grpSpPr>
        <p:sp>
          <p:nvSpPr>
            <p:cNvPr id="22" name="Rettangolo 21"/>
            <p:cNvSpPr/>
            <p:nvPr/>
          </p:nvSpPr>
          <p:spPr>
            <a:xfrm>
              <a:off x="2261398" y="1190642"/>
              <a:ext cx="6990622" cy="31895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sellaDiTesto 22"/>
            <p:cNvSpPr txBox="1"/>
            <p:nvPr/>
          </p:nvSpPr>
          <p:spPr>
            <a:xfrm>
              <a:off x="1743147" y="1638950"/>
              <a:ext cx="2906802" cy="2930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45087" tIns="0" rIns="0" bIns="0" spcCol="1270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DIETA </a:t>
              </a:r>
              <a:r>
                <a:rPr lang="it-IT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SEMILIQUIDA-SEMISOLIDA </a:t>
              </a:r>
              <a:endParaRPr lang="it-IT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sz="1600" dirty="0">
                  <a:cs typeface="Times New Roman" panose="02020603050405020304" pitchFamily="18" charset="0"/>
                </a:rPr>
                <a:t>Tolleranza individuale </a:t>
              </a:r>
            </a:p>
            <a:p>
              <a:pPr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sz="1600" dirty="0">
                  <a:cs typeface="Times New Roman" panose="02020603050405020304" pitchFamily="18" charset="0"/>
                </a:rPr>
                <a:t>Quantità- timing pasti - frequenze.</a:t>
              </a:r>
            </a:p>
            <a:p>
              <a:pPr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sz="1600" dirty="0">
                  <a:cs typeface="Times New Roman" panose="02020603050405020304" pitchFamily="18" charset="0"/>
                </a:rPr>
                <a:t>Modalità assunzione- preparazione alimenti</a:t>
              </a:r>
            </a:p>
          </p:txBody>
        </p:sp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13109" y="374339"/>
            <a:ext cx="10515600" cy="488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600" b="1" dirty="0">
                <a:solidFill>
                  <a:srgbClr val="1C4853"/>
                </a:solidFill>
                <a:latin typeface="Arial Narrow Bold"/>
                <a:ea typeface="+mn-ea"/>
                <a:cs typeface="+mn-cs"/>
              </a:rPr>
            </a:br>
            <a:br>
              <a:rPr lang="en-US" sz="3600" b="1" dirty="0">
                <a:solidFill>
                  <a:srgbClr val="1C4853"/>
                </a:solidFill>
                <a:latin typeface="Arial Narrow Bold"/>
                <a:ea typeface="+mn-ea"/>
                <a:cs typeface="+mn-cs"/>
              </a:rPr>
            </a:br>
            <a:r>
              <a:rPr lang="en-US" sz="3200" cap="all" spc="200" dirty="0" err="1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possibile</a:t>
            </a:r>
            <a:r>
              <a:rPr lang="en-US" sz="3200" cap="all" spc="200" dirty="0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 </a:t>
            </a:r>
            <a:r>
              <a:rPr lang="en-US" sz="3200" cap="all" spc="200" dirty="0" err="1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intervento</a:t>
            </a:r>
            <a:r>
              <a:rPr lang="en-US" sz="3200" cap="all" spc="200" dirty="0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 </a:t>
            </a:r>
            <a:r>
              <a:rPr lang="en-US" sz="3200" cap="all" spc="200" dirty="0" err="1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nutrizionale</a:t>
            </a:r>
            <a:endParaRPr lang="en-US" sz="3200" cap="all" spc="200" dirty="0">
              <a:solidFill>
                <a:srgbClr val="FFC000"/>
              </a:solidFill>
              <a:highlight>
                <a:srgbClr val="1E5082"/>
              </a:highlight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2148AF-3E3C-48D7-8B4F-24648D33A057}"/>
              </a:ext>
            </a:extLst>
          </p:cNvPr>
          <p:cNvSpPr txBox="1"/>
          <p:nvPr/>
        </p:nvSpPr>
        <p:spPr>
          <a:xfrm>
            <a:off x="6768194" y="2579914"/>
            <a:ext cx="213087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DIETA SOLIDA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cs typeface="Times New Roman" panose="02020603050405020304" pitchFamily="18" charset="0"/>
              </a:rPr>
              <a:t>Tolleranza individuale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cs typeface="Times New Roman" panose="02020603050405020304" pitchFamily="18" charset="0"/>
              </a:rPr>
              <a:t>Quantità- timing pasti - frequenze.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cs typeface="Times New Roman" panose="02020603050405020304" pitchFamily="18" charset="0"/>
              </a:rPr>
              <a:t>Modalità assunzione- preparazione alimenti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C221B2B-BDA6-450B-A7FC-A0D9871EE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012" y="-157433"/>
            <a:ext cx="3998509" cy="33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9530" y="490276"/>
            <a:ext cx="2589212" cy="8048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cap="all" spc="200" dirty="0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CASO CLINICO</a:t>
            </a:r>
          </a:p>
        </p:txBody>
      </p:sp>
      <p:sp>
        <p:nvSpPr>
          <p:cNvPr id="21509" name="CasellaDiTesto 2"/>
          <p:cNvSpPr txBox="1">
            <a:spLocks noChangeArrowheads="1"/>
          </p:cNvSpPr>
          <p:nvPr/>
        </p:nvSpPr>
        <p:spPr bwMode="auto">
          <a:xfrm>
            <a:off x="469680" y="2402149"/>
            <a:ext cx="301204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Calibri" panose="020F0502020204030204" pitchFamily="34" charset="0"/>
              </a:rPr>
              <a:t>Donna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Calibri" panose="020F0502020204030204" pitchFamily="34" charset="0"/>
              </a:rPr>
              <a:t>38 anni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Calibri" panose="020F0502020204030204" pitchFamily="34" charset="0"/>
              </a:rPr>
              <a:t>Vegetariana ( etica)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Calibri" panose="020F0502020204030204" pitchFamily="34" charset="0"/>
              </a:rPr>
              <a:t>Altezza:   168cm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Calibri" panose="020F0502020204030204" pitchFamily="34" charset="0"/>
              </a:rPr>
              <a:t>Peso:110kg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Calibri" panose="020F0502020204030204" pitchFamily="34" charset="0"/>
              </a:rPr>
              <a:t>BMI = 38,9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Calibri" panose="020F0502020204030204" pitchFamily="34" charset="0"/>
              </a:rPr>
              <a:t>BPG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 sz="24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 sz="2400" dirty="0">
              <a:latin typeface="Calibri" panose="020F0502020204030204" pitchFamily="34" charset="0"/>
            </a:endParaRPr>
          </a:p>
        </p:txBody>
      </p:sp>
      <p:pic>
        <p:nvPicPr>
          <p:cNvPr id="11" name="Immagine 10" descr="G:\Area Chirurgia\CHIRURGIA BARIATRICA\atlante IFSO\RYGB_Gastric bypass.jpg">
            <a:extLst>
              <a:ext uri="{FF2B5EF4-FFF2-40B4-BE49-F238E27FC236}">
                <a16:creationId xmlns:a16="http://schemas.microsoft.com/office/drawing/2014/main" id="{0A2BA80A-7767-4C34-A83B-D44E2B2553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1148">
            <a:off x="387186" y="932656"/>
            <a:ext cx="1211843" cy="102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7A155D-B59C-4C1E-B72D-DCDDF7245E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3CB7104E-715B-48B2-89CF-45083A4EF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922327"/>
              </p:ext>
            </p:extLst>
          </p:nvPr>
        </p:nvGraphicFramePr>
        <p:xfrm>
          <a:off x="4832738" y="318128"/>
          <a:ext cx="6361044" cy="617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614">
                  <a:extLst>
                    <a:ext uri="{9D8B030D-6E8A-4147-A177-3AD203B41FA5}">
                      <a16:colId xmlns:a16="http://schemas.microsoft.com/office/drawing/2014/main" val="652744497"/>
                    </a:ext>
                  </a:extLst>
                </a:gridCol>
                <a:gridCol w="3256430">
                  <a:extLst>
                    <a:ext uri="{9D8B030D-6E8A-4147-A177-3AD203B41FA5}">
                      <a16:colId xmlns:a16="http://schemas.microsoft.com/office/drawing/2014/main" val="3579187576"/>
                    </a:ext>
                  </a:extLst>
                </a:gridCol>
              </a:tblGrid>
              <a:tr h="400064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C000"/>
                          </a:solidFill>
                        </a:rPr>
                        <a:t>PRE INTERVENTO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C000"/>
                          </a:solidFill>
                        </a:rPr>
                        <a:t>POST-INTERVENTO 3-6-12mesi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19651"/>
                  </a:ext>
                </a:extLst>
              </a:tr>
              <a:tr h="1500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/>
                        <a:t>VALUTAZIONE NUTRIZIONALE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err="1"/>
                        <a:t>Pz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vegetariana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iperfagica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preparazioni</a:t>
                      </a:r>
                      <a:r>
                        <a:rPr lang="en-US" sz="1400" dirty="0"/>
                        <a:t> elaborate, junk food e </a:t>
                      </a:r>
                      <a:r>
                        <a:rPr lang="en-US" sz="1400" dirty="0" err="1"/>
                        <a:t>alimenti</a:t>
                      </a:r>
                      <a:r>
                        <a:rPr lang="en-US" sz="1400" dirty="0"/>
                        <a:t> per  </a:t>
                      </a:r>
                      <a:r>
                        <a:rPr lang="en-US" sz="1400" dirty="0" err="1"/>
                        <a:t>vegetariani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processati</a:t>
                      </a:r>
                      <a:r>
                        <a:rPr lang="en-US" sz="1400" dirty="0"/>
                        <a:t>.</a:t>
                      </a:r>
                      <a:endParaRPr lang="it-IT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Mai assunti</a:t>
                      </a:r>
                      <a:r>
                        <a:rPr lang="it-IT" sz="1400" baseline="0" dirty="0"/>
                        <a:t> multivitaminici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/>
                        <a:t>A 3 </a:t>
                      </a:r>
                      <a:r>
                        <a:rPr lang="en-US" sz="1400" b="1" dirty="0" err="1"/>
                        <a:t>mesi</a:t>
                      </a:r>
                      <a:r>
                        <a:rPr lang="en-US" sz="1400" b="1" dirty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err="1"/>
                        <a:t>Dieta</a:t>
                      </a:r>
                      <a:r>
                        <a:rPr lang="en-US" sz="1400" b="0" dirty="0"/>
                        <a:t> post </a:t>
                      </a:r>
                      <a:r>
                        <a:rPr lang="en-US" sz="1400" b="0" dirty="0" err="1"/>
                        <a:t>operatoria</a:t>
                      </a:r>
                      <a:r>
                        <a:rPr lang="en-US" sz="1400" b="0" dirty="0"/>
                        <a:t> e di </a:t>
                      </a:r>
                      <a:r>
                        <a:rPr lang="en-US" sz="1400" b="0" dirty="0" err="1"/>
                        <a:t>prosecuzione</a:t>
                      </a:r>
                      <a:r>
                        <a:rPr lang="en-US" sz="1400" b="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err="1"/>
                        <a:t>Multivitaminico</a:t>
                      </a:r>
                      <a:r>
                        <a:rPr lang="en-US" sz="1400" b="0" dirty="0"/>
                        <a:t> + 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dirty="0"/>
                    </a:p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11760"/>
                  </a:ext>
                </a:extLst>
              </a:tr>
              <a:tr h="15002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400" b="1" dirty="0"/>
                        <a:t>COMORBIDITA’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Diabete2, MRGE, ernia </a:t>
                      </a:r>
                      <a:r>
                        <a:rPr lang="it-IT" sz="1400" dirty="0" err="1"/>
                        <a:t>jatale</a:t>
                      </a:r>
                      <a:r>
                        <a:rPr lang="it-IT" sz="1400" dirty="0"/>
                        <a:t>,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connettivite, </a:t>
                      </a:r>
                      <a:r>
                        <a:rPr lang="it-IT" sz="1400" dirty="0"/>
                        <a:t>tiroidite Hashimoto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Carenza di FE- VIT B12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A 6 mesi: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400" b="0" dirty="0"/>
                        <a:t>Comparsa scarsa tolleranza all’assunzione di uova ( prevalenza di lattici e legumi).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400" b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Counselling nutrizionale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Aggiunta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supplemento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proteico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modulare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multivitaminico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/>
                    </a:p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10667"/>
                  </a:ext>
                </a:extLst>
              </a:tr>
              <a:tr h="1966984">
                <a:tc>
                  <a:txBody>
                    <a:bodyPr/>
                    <a:lstStyle/>
                    <a:p>
                      <a:r>
                        <a:rPr lang="it-IT" sz="1400" b="1" dirty="0"/>
                        <a:t>OTTIMIZZAZIONE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Prescrizione di supplementazione di Fe e B12 per almeno 2 mesi </a:t>
                      </a:r>
                      <a:r>
                        <a:rPr lang="it-IT" sz="1400" dirty="0" err="1"/>
                        <a:t>pre</a:t>
                      </a:r>
                      <a:r>
                        <a:rPr lang="it-IT" sz="1400" dirty="0"/>
                        <a:t>-intervento.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/>
                        <a:t>Counselling- Dieta equilibrata </a:t>
                      </a:r>
                      <a:r>
                        <a:rPr lang="it-IT" sz="1400" dirty="0" err="1"/>
                        <a:t>pre</a:t>
                      </a:r>
                      <a:r>
                        <a:rPr lang="it-IT" sz="1400" dirty="0"/>
                        <a:t>-intervento volta al miglioramento della qualità delle scelte.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A 12 MESI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/>
                        <a:t>Peso 75 kg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>
                        <a:highlight>
                          <a:srgbClr val="FFFF00"/>
                        </a:highlight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Normalizzati i valori  di Fe E B12e proteine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Rafforzato il counselling nutrizionale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01736"/>
                  </a:ext>
                </a:extLst>
              </a:tr>
            </a:tbl>
          </a:graphicData>
        </a:graphic>
      </p:graphicFrame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F0EA5757-FDF4-4B0A-84B3-BA0216D3FEE8}"/>
              </a:ext>
            </a:extLst>
          </p:cNvPr>
          <p:cNvSpPr/>
          <p:nvPr/>
        </p:nvSpPr>
        <p:spPr>
          <a:xfrm>
            <a:off x="249788" y="2313830"/>
            <a:ext cx="3231935" cy="3315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87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98611-75D7-4707-8F72-C5FFB0B3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0"/>
            <a:ext cx="10281416" cy="914400"/>
          </a:xfrm>
        </p:spPr>
        <p:txBody>
          <a:bodyPr/>
          <a:lstStyle/>
          <a:p>
            <a:r>
              <a:rPr lang="it-IT" sz="3200" cap="all" spc="200" dirty="0" err="1">
                <a:solidFill>
                  <a:srgbClr val="FFC000"/>
                </a:solidFill>
                <a:highlight>
                  <a:srgbClr val="1E5082"/>
                </a:highlight>
                <a:cs typeface="Times New Roman" panose="02020603050405020304" pitchFamily="18" charset="0"/>
              </a:rPr>
              <a:t>supplementAZIONE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EB44B6-708B-4880-816A-174CDA92CEB8}"/>
              </a:ext>
            </a:extLst>
          </p:cNvPr>
          <p:cNvSpPr txBox="1"/>
          <p:nvPr/>
        </p:nvSpPr>
        <p:spPr>
          <a:xfrm>
            <a:off x="1165408" y="2378533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7C37C4-ADA7-42E2-B0BC-4DF8EED05A43}"/>
              </a:ext>
            </a:extLst>
          </p:cNvPr>
          <p:cNvSpPr/>
          <p:nvPr/>
        </p:nvSpPr>
        <p:spPr>
          <a:xfrm>
            <a:off x="577758" y="3010494"/>
            <a:ext cx="3355451" cy="1547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MULTIVITAMINICI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FAAA7E7-C578-4401-A821-B703EDAE5940}"/>
              </a:ext>
            </a:extLst>
          </p:cNvPr>
          <p:cNvSpPr/>
          <p:nvPr/>
        </p:nvSpPr>
        <p:spPr>
          <a:xfrm>
            <a:off x="4709942" y="2950720"/>
            <a:ext cx="3250164" cy="161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SUPPLEMENTI COMPLETI ORALI </a:t>
            </a:r>
          </a:p>
          <a:p>
            <a:pPr algn="ctr"/>
            <a:r>
              <a:rPr lang="it-IT" dirty="0"/>
              <a:t>PRIVI DI PROTEINE DI ORIGINE ANIMALI</a:t>
            </a:r>
          </a:p>
        </p:txBody>
      </p:sp>
      <p:pic>
        <p:nvPicPr>
          <p:cNvPr id="1026" name="Picture 2" descr="103.100 Vitamina Illustrazioni stock, grafiche vettoriali royalty-free e  clip art - iStock | Vitamina d, Vitamina c, Latte">
            <a:extLst>
              <a:ext uri="{FF2B5EF4-FFF2-40B4-BE49-F238E27FC236}">
                <a16:creationId xmlns:a16="http://schemas.microsoft.com/office/drawing/2014/main" id="{C7D4D8BB-FEE2-4EF4-B396-382D2DE9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6" y="4742756"/>
            <a:ext cx="1683820" cy="1626042"/>
          </a:xfrm>
          <a:prstGeom prst="ellipse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FFC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966868F-AF95-43B8-B3E4-00609F907DFF}"/>
              </a:ext>
            </a:extLst>
          </p:cNvPr>
          <p:cNvSpPr/>
          <p:nvPr/>
        </p:nvSpPr>
        <p:spPr>
          <a:xfrm>
            <a:off x="1396406" y="1258257"/>
            <a:ext cx="8882743" cy="914400"/>
          </a:xfrm>
          <a:prstGeom prst="rect">
            <a:avLst/>
          </a:prstGeom>
          <a:ln>
            <a:solidFill>
              <a:srgbClr val="E98B0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INFORMARE IL PAZIENTE SULL’AZIONE DI MULTIVITAMINICI E SUPPLEMENTI </a:t>
            </a:r>
            <a:endParaRPr lang="it-IT" dirty="0"/>
          </a:p>
        </p:txBody>
      </p:sp>
      <p:pic>
        <p:nvPicPr>
          <p:cNvPr id="1032" name="Picture 8" descr="Free Vitamin Bottles Clip Art">
            <a:extLst>
              <a:ext uri="{FF2B5EF4-FFF2-40B4-BE49-F238E27FC236}">
                <a16:creationId xmlns:a16="http://schemas.microsoft.com/office/drawing/2014/main" id="{0AF85E4C-E4FB-4554-B422-077860BA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2" y="4569402"/>
            <a:ext cx="2005683" cy="2076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B05203BE-D98F-4152-8FAA-26DDABFB3531}"/>
              </a:ext>
            </a:extLst>
          </p:cNvPr>
          <p:cNvSpPr/>
          <p:nvPr/>
        </p:nvSpPr>
        <p:spPr>
          <a:xfrm>
            <a:off x="2803839" y="5728942"/>
            <a:ext cx="471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00B050"/>
                </a:solidFill>
              </a:rPr>
              <a:t>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09F16A3-8ABB-40F0-B2C7-C32FB785EB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147" b="3822"/>
          <a:stretch/>
        </p:blipFill>
        <p:spPr>
          <a:xfrm>
            <a:off x="4770779" y="4846091"/>
            <a:ext cx="1541563" cy="170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E8F24D3C-F31A-4278-AD5F-D5879FA1357D}"/>
              </a:ext>
            </a:extLst>
          </p:cNvPr>
          <p:cNvSpPr/>
          <p:nvPr/>
        </p:nvSpPr>
        <p:spPr>
          <a:xfrm>
            <a:off x="5126470" y="5174966"/>
            <a:ext cx="1041621" cy="46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3AA246-CEF4-4B20-AF1D-0D75DC5831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38" r="5202" b="4270"/>
          <a:stretch/>
        </p:blipFill>
        <p:spPr>
          <a:xfrm>
            <a:off x="9829481" y="4846091"/>
            <a:ext cx="1461371" cy="171946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577C20A-CA0E-43F8-A830-616396A3A93A}"/>
              </a:ext>
            </a:extLst>
          </p:cNvPr>
          <p:cNvSpPr/>
          <p:nvPr/>
        </p:nvSpPr>
        <p:spPr>
          <a:xfrm>
            <a:off x="8548008" y="2950721"/>
            <a:ext cx="3375316" cy="1586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NUTRIZIONE ENTERALE PRIVA DI PROTEINE DI ORIGINE ANIMALI</a:t>
            </a:r>
          </a:p>
          <a:p>
            <a:pPr algn="ctr"/>
            <a:r>
              <a:rPr lang="it-IT" dirty="0"/>
              <a:t>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1A6C595-FB80-44AF-BBF5-E94441DE0DF2}"/>
              </a:ext>
            </a:extLst>
          </p:cNvPr>
          <p:cNvSpPr/>
          <p:nvPr/>
        </p:nvSpPr>
        <p:spPr>
          <a:xfrm>
            <a:off x="9984971" y="5492190"/>
            <a:ext cx="1041621" cy="46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AC5B9B7-F113-48E2-909C-D38BCDE9A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974" y="4859809"/>
            <a:ext cx="1376749" cy="1705751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A7FFE5EC-E2F5-4ECE-A7ED-4437B38983FC}"/>
              </a:ext>
            </a:extLst>
          </p:cNvPr>
          <p:cNvSpPr/>
          <p:nvPr/>
        </p:nvSpPr>
        <p:spPr>
          <a:xfrm>
            <a:off x="6877878" y="5088835"/>
            <a:ext cx="1128769" cy="790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3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652</TotalTime>
  <Words>405</Words>
  <Application>Microsoft Office PowerPoint</Application>
  <PresentationFormat>Widescreen</PresentationFormat>
  <Paragraphs>91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Arial Narrow Bold</vt:lpstr>
      <vt:lpstr>Calibri</vt:lpstr>
      <vt:lpstr>Cambria</vt:lpstr>
      <vt:lpstr>Nunito Sans</vt:lpstr>
      <vt:lpstr>Times New Roman</vt:lpstr>
      <vt:lpstr>Wingdings</vt:lpstr>
      <vt:lpstr>RetrospectVTI</vt:lpstr>
      <vt:lpstr>DIETE VEGETARIANE E VEGANE DOPO CHIRURGIA: RISCHIO NUTRIZIONALE</vt:lpstr>
      <vt:lpstr>Diete vegetariane e vegane </vt:lpstr>
      <vt:lpstr>Teoria vs realtà </vt:lpstr>
      <vt:lpstr>Possibili carenze </vt:lpstr>
      <vt:lpstr>Presentazione standard di PowerPoint</vt:lpstr>
      <vt:lpstr>counselling</vt:lpstr>
      <vt:lpstr>  possibile intervento nutrizionale</vt:lpstr>
      <vt:lpstr>CASO CLINICO</vt:lpstr>
      <vt:lpstr>supplementAZIONE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Nuglio Chiara</cp:lastModifiedBy>
  <cp:revision>81</cp:revision>
  <dcterms:created xsi:type="dcterms:W3CDTF">2022-02-27T17:36:31Z</dcterms:created>
  <dcterms:modified xsi:type="dcterms:W3CDTF">2024-05-10T13:31:18Z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